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D2"/>
    <a:srgbClr val="F36824"/>
    <a:srgbClr val="D8282C"/>
    <a:srgbClr val="97BE13"/>
    <a:srgbClr val="D5F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p:restoredTop sz="94633"/>
  </p:normalViewPr>
  <p:slideViewPr>
    <p:cSldViewPr snapToGrid="0" snapToObjects="1">
      <p:cViewPr>
        <p:scale>
          <a:sx n="130" d="100"/>
          <a:sy n="130" d="100"/>
        </p:scale>
        <p:origin x="172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86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207736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25017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34353"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232774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404612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262524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9" name="Slide Number Placeholder 8"/>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42568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5" name="Slide Number Placeholder 4"/>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276142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4" name="Slide Number Placeholder 3"/>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378996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18801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2FEA0161-CEF3-9F49-855F-69202AEFA86D}" type="datetimeFigureOut">
              <a:rPr lang="en-US" smtClean="0"/>
              <a:t>4/29/2020</a:t>
            </a:fld>
            <a:endParaRPr lang="en-US" dirty="0"/>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40112D34-F81F-C94A-8F78-F8249D4F480A}" type="slidenum">
              <a:rPr lang="en-US" smtClean="0"/>
              <a:t>‹#›</a:t>
            </a:fld>
            <a:endParaRPr lang="en-US" dirty="0"/>
          </a:p>
        </p:txBody>
      </p:sp>
    </p:spTree>
    <p:extLst>
      <p:ext uri="{BB962C8B-B14F-4D97-AF65-F5344CB8AC3E}">
        <p14:creationId xmlns:p14="http://schemas.microsoft.com/office/powerpoint/2010/main" val="47095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411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9.emf"/><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4.jp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B7A9DA1A-9A55-B045-993E-4DD37A4A07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320"/>
          <a:stretch/>
        </p:blipFill>
        <p:spPr>
          <a:xfrm>
            <a:off x="4021984" y="5898225"/>
            <a:ext cx="3652031" cy="2007387"/>
          </a:xfrm>
          <a:prstGeom prst="rect">
            <a:avLst/>
          </a:prstGeom>
        </p:spPr>
      </p:pic>
      <p:pic>
        <p:nvPicPr>
          <p:cNvPr id="39" name="Picture 38">
            <a:extLst>
              <a:ext uri="{FF2B5EF4-FFF2-40B4-BE49-F238E27FC236}">
                <a16:creationId xmlns:a16="http://schemas.microsoft.com/office/drawing/2014/main" id="{7D621578-663B-FB42-9CE2-8A4E91472C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853" t="42098" r="48806"/>
          <a:stretch/>
        </p:blipFill>
        <p:spPr>
          <a:xfrm flipH="1">
            <a:off x="4072270" y="1173335"/>
            <a:ext cx="3524692" cy="2408061"/>
          </a:xfrm>
          <a:prstGeom prst="rect">
            <a:avLst/>
          </a:prstGeom>
        </p:spPr>
      </p:pic>
      <p:pic>
        <p:nvPicPr>
          <p:cNvPr id="20" name="Picture 19">
            <a:extLst>
              <a:ext uri="{FF2B5EF4-FFF2-40B4-BE49-F238E27FC236}">
                <a16:creationId xmlns:a16="http://schemas.microsoft.com/office/drawing/2014/main" id="{CE04AE46-A56F-C944-89EE-CD68CC6052E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H="1">
            <a:off x="106105" y="121638"/>
            <a:ext cx="3663915" cy="2441680"/>
          </a:xfrm>
          <a:prstGeom prst="rect">
            <a:avLst/>
          </a:prstGeom>
        </p:spPr>
      </p:pic>
      <p:sp>
        <p:nvSpPr>
          <p:cNvPr id="34" name="Rectangle 33">
            <a:extLst>
              <a:ext uri="{FF2B5EF4-FFF2-40B4-BE49-F238E27FC236}">
                <a16:creationId xmlns:a16="http://schemas.microsoft.com/office/drawing/2014/main" id="{7B24ABD4-98DC-664F-AB7B-091F3FCFCF11}"/>
              </a:ext>
            </a:extLst>
          </p:cNvPr>
          <p:cNvSpPr/>
          <p:nvPr/>
        </p:nvSpPr>
        <p:spPr>
          <a:xfrm>
            <a:off x="102993" y="2507530"/>
            <a:ext cx="3667027" cy="455126"/>
          </a:xfrm>
          <a:prstGeom prst="rect">
            <a:avLst/>
          </a:prstGeom>
          <a:solidFill>
            <a:srgbClr val="F36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0803FE6-71BA-2A4F-BC52-EA01FA9995B1}"/>
              </a:ext>
            </a:extLst>
          </p:cNvPr>
          <p:cNvSpPr txBox="1"/>
          <p:nvPr/>
        </p:nvSpPr>
        <p:spPr>
          <a:xfrm>
            <a:off x="214927" y="2977705"/>
            <a:ext cx="3564593" cy="1692771"/>
          </a:xfrm>
          <a:prstGeom prst="rect">
            <a:avLst/>
          </a:prstGeom>
          <a:noFill/>
        </p:spPr>
        <p:txBody>
          <a:bodyPr wrap="square" rtlCol="0">
            <a:spAutoFit/>
          </a:bodyPr>
          <a:lstStyle/>
          <a:p>
            <a:pPr>
              <a:spcAft>
                <a:spcPts val="600"/>
              </a:spcAft>
            </a:pPr>
            <a:r>
              <a:rPr lang="en-US" sz="1100" dirty="0">
                <a:latin typeface="Arial" panose="020B0604020202020204" pitchFamily="34" charset="0"/>
                <a:cs typeface="Arial" panose="020B0604020202020204" pitchFamily="34" charset="0"/>
              </a:rPr>
              <a:t>We appreciate all your efforts to support your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friends and neighbors in the restaurant industry.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We're honored every time you choose us, and we promise to do our best to earn your business. </a:t>
            </a:r>
            <a:r>
              <a:rPr lang="en-US" sz="1100" b="1" dirty="0">
                <a:latin typeface="Arial" panose="020B0604020202020204" pitchFamily="34" charset="0"/>
                <a:cs typeface="Arial" panose="020B0604020202020204" pitchFamily="34" charset="0"/>
              </a:rPr>
              <a:t>#foodservicestrong</a:t>
            </a:r>
          </a:p>
          <a:p>
            <a:pPr>
              <a:spcAft>
                <a:spcPts val="600"/>
              </a:spcAft>
            </a:pPr>
            <a:r>
              <a:rPr lang="en-US" sz="1100" dirty="0">
                <a:latin typeface="Arial" panose="020B0604020202020204" pitchFamily="34" charset="0"/>
                <a:cs typeface="Arial" panose="020B0604020202020204" pitchFamily="34" charset="0"/>
              </a:rPr>
              <a:t>Share your pic of takeout on your social media with </a:t>
            </a:r>
            <a:r>
              <a:rPr lang="en-US" sz="1100" b="1" dirty="0">
                <a:solidFill>
                  <a:srgbClr val="F36824"/>
                </a:solidFill>
                <a:latin typeface="Arial" panose="020B0604020202020204" pitchFamily="34" charset="0"/>
                <a:cs typeface="Arial" panose="020B0604020202020204" pitchFamily="34" charset="0"/>
              </a:rPr>
              <a:t>#takeouttogiveback  #teamnokidhungry</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50¢ will be donated to </a:t>
            </a:r>
            <a:r>
              <a:rPr lang="en-US" sz="1100" dirty="0">
                <a:solidFill>
                  <a:srgbClr val="F36824"/>
                </a:solidFill>
                <a:latin typeface="Arial" panose="020B0604020202020204" pitchFamily="34" charset="0"/>
                <a:cs typeface="Arial" panose="020B0604020202020204" pitchFamily="34" charset="0"/>
              </a:rPr>
              <a:t>@NoKidHungry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through May 2020.</a:t>
            </a:r>
          </a:p>
        </p:txBody>
      </p:sp>
      <p:pic>
        <p:nvPicPr>
          <p:cNvPr id="31" name="Picture 30">
            <a:extLst>
              <a:ext uri="{FF2B5EF4-FFF2-40B4-BE49-F238E27FC236}">
                <a16:creationId xmlns:a16="http://schemas.microsoft.com/office/drawing/2014/main" id="{67C2FDD7-ABA3-0B4A-9129-375C0D473E8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483357" y="1159820"/>
            <a:ext cx="875722" cy="819102"/>
          </a:xfrm>
          <a:prstGeom prst="rect">
            <a:avLst/>
          </a:prstGeom>
          <a:noFill/>
        </p:spPr>
      </p:pic>
      <p:pic>
        <p:nvPicPr>
          <p:cNvPr id="37" name="Picture 36">
            <a:extLst>
              <a:ext uri="{FF2B5EF4-FFF2-40B4-BE49-F238E27FC236}">
                <a16:creationId xmlns:a16="http://schemas.microsoft.com/office/drawing/2014/main" id="{3C3B76C9-2960-6D42-8810-E00BD826A56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60089" y="4230624"/>
            <a:ext cx="729408" cy="676890"/>
          </a:xfrm>
          <a:prstGeom prst="rect">
            <a:avLst/>
          </a:prstGeom>
        </p:spPr>
      </p:pic>
      <p:sp>
        <p:nvSpPr>
          <p:cNvPr id="38" name="TextBox 37">
            <a:extLst>
              <a:ext uri="{FF2B5EF4-FFF2-40B4-BE49-F238E27FC236}">
                <a16:creationId xmlns:a16="http://schemas.microsoft.com/office/drawing/2014/main" id="{4756879B-A609-2F4B-B571-764D494ECA0D}"/>
              </a:ext>
            </a:extLst>
          </p:cNvPr>
          <p:cNvSpPr txBox="1"/>
          <p:nvPr/>
        </p:nvSpPr>
        <p:spPr>
          <a:xfrm>
            <a:off x="496605" y="4640995"/>
            <a:ext cx="262424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From the team at </a:t>
            </a:r>
            <a:r>
              <a:rPr lang="en-US" sz="1100" b="1" dirty="0">
                <a:solidFill>
                  <a:srgbClr val="F36824"/>
                </a:solidFill>
                <a:latin typeface="Arial" panose="020B0604020202020204" pitchFamily="34" charset="0"/>
                <a:cs typeface="Arial" panose="020B0604020202020204" pitchFamily="34" charset="0"/>
              </a:rPr>
              <a:t>Main Street Café</a:t>
            </a:r>
          </a:p>
        </p:txBody>
      </p:sp>
      <p:pic>
        <p:nvPicPr>
          <p:cNvPr id="23" name="Picture 22">
            <a:extLst>
              <a:ext uri="{FF2B5EF4-FFF2-40B4-BE49-F238E27FC236}">
                <a16:creationId xmlns:a16="http://schemas.microsoft.com/office/drawing/2014/main" id="{7A2A1050-FEAB-1D42-9BDC-1CD6EFBB000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587928" y="1761001"/>
            <a:ext cx="1388649" cy="1080061"/>
          </a:xfrm>
          <a:prstGeom prst="rect">
            <a:avLst/>
          </a:prstGeom>
        </p:spPr>
      </p:pic>
      <p:sp>
        <p:nvSpPr>
          <p:cNvPr id="40" name="Rectangle 39">
            <a:extLst>
              <a:ext uri="{FF2B5EF4-FFF2-40B4-BE49-F238E27FC236}">
                <a16:creationId xmlns:a16="http://schemas.microsoft.com/office/drawing/2014/main" id="{AF912EBC-7604-D246-90A3-6E2C21A9D28B}"/>
              </a:ext>
            </a:extLst>
          </p:cNvPr>
          <p:cNvSpPr/>
          <p:nvPr/>
        </p:nvSpPr>
        <p:spPr>
          <a:xfrm>
            <a:off x="4009869" y="122721"/>
            <a:ext cx="3656396" cy="979382"/>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2B9A9A21-5E34-6D40-9FF2-056CA8BBEF5B}"/>
              </a:ext>
            </a:extLst>
          </p:cNvPr>
          <p:cNvSpPr txBox="1"/>
          <p:nvPr/>
        </p:nvSpPr>
        <p:spPr>
          <a:xfrm>
            <a:off x="4062984" y="3406302"/>
            <a:ext cx="3564593" cy="1184940"/>
          </a:xfrm>
          <a:prstGeom prst="rect">
            <a:avLst/>
          </a:prstGeom>
          <a:noFill/>
        </p:spPr>
        <p:txBody>
          <a:bodyPr wrap="square" rtlCol="0">
            <a:spAutoFit/>
          </a:bodyPr>
          <a:lstStyle/>
          <a:p>
            <a:pPr>
              <a:spcAft>
                <a:spcPts val="600"/>
              </a:spcAft>
            </a:pPr>
            <a:r>
              <a:rPr lang="en-US" sz="1100" dirty="0">
                <a:latin typeface="Arial" panose="020B0604020202020204" pitchFamily="34" charset="0"/>
                <a:cs typeface="Arial" panose="020B0604020202020204" pitchFamily="34" charset="0"/>
              </a:rPr>
              <a:t>Order a family meal for takeout or delivery to help more foodservice workers stay </a:t>
            </a:r>
            <a:r>
              <a:rPr lang="en-US" sz="1100" b="1" dirty="0">
                <a:latin typeface="Arial" panose="020B0604020202020204" pitchFamily="34" charset="0"/>
                <a:cs typeface="Arial" panose="020B0604020202020204" pitchFamily="34" charset="0"/>
              </a:rPr>
              <a:t>#foodservicestrong</a:t>
            </a:r>
            <a:r>
              <a:rPr lang="en-US" sz="1100" dirty="0">
                <a:latin typeface="Arial" panose="020B0604020202020204" pitchFamily="34" charset="0"/>
                <a:cs typeface="Arial" panose="020B0604020202020204" pitchFamily="34" charset="0"/>
              </a:rPr>
              <a:t>.</a:t>
            </a:r>
          </a:p>
          <a:p>
            <a:pPr>
              <a:spcAft>
                <a:spcPts val="600"/>
              </a:spcAft>
            </a:pPr>
            <a:r>
              <a:rPr lang="en-US" sz="1100" dirty="0">
                <a:latin typeface="Arial" panose="020B0604020202020204" pitchFamily="34" charset="0"/>
                <a:cs typeface="Arial" panose="020B0604020202020204" pitchFamily="34" charset="0"/>
              </a:rPr>
              <a:t>Share your pic of takeout on your social media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with </a:t>
            </a:r>
            <a:r>
              <a:rPr lang="en-US" sz="1100" b="1" dirty="0">
                <a:solidFill>
                  <a:srgbClr val="008CD2"/>
                </a:solidFill>
                <a:latin typeface="Arial" panose="020B0604020202020204" pitchFamily="34" charset="0"/>
                <a:cs typeface="Arial" panose="020B0604020202020204" pitchFamily="34" charset="0"/>
              </a:rPr>
              <a:t>#takeouttogiveback  #teamnokidhungry</a:t>
            </a:r>
            <a:br>
              <a:rPr lang="en-US" sz="1100" dirty="0">
                <a:solidFill>
                  <a:srgbClr val="008CD2"/>
                </a:solidFill>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50¢ will be donated to </a:t>
            </a:r>
            <a:r>
              <a:rPr lang="en-US" sz="1100" dirty="0">
                <a:solidFill>
                  <a:srgbClr val="008CD2"/>
                </a:solidFill>
                <a:latin typeface="Arial" panose="020B0604020202020204" pitchFamily="34" charset="0"/>
                <a:cs typeface="Arial" panose="020B0604020202020204" pitchFamily="34" charset="0"/>
              </a:rPr>
              <a:t>@NoKidHungry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through May 2020.</a:t>
            </a:r>
          </a:p>
        </p:txBody>
      </p:sp>
      <p:pic>
        <p:nvPicPr>
          <p:cNvPr id="56" name="Picture 55">
            <a:extLst>
              <a:ext uri="{FF2B5EF4-FFF2-40B4-BE49-F238E27FC236}">
                <a16:creationId xmlns:a16="http://schemas.microsoft.com/office/drawing/2014/main" id="{592AA580-FABB-1F45-A6E5-051D54F1E9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08146" y="4230624"/>
            <a:ext cx="729408" cy="676890"/>
          </a:xfrm>
          <a:prstGeom prst="rect">
            <a:avLst/>
          </a:prstGeom>
        </p:spPr>
      </p:pic>
      <p:sp>
        <p:nvSpPr>
          <p:cNvPr id="62" name="TextBox 61">
            <a:extLst>
              <a:ext uri="{FF2B5EF4-FFF2-40B4-BE49-F238E27FC236}">
                <a16:creationId xmlns:a16="http://schemas.microsoft.com/office/drawing/2014/main" id="{9E5664A9-806F-194C-A468-7E6AD706D205}"/>
              </a:ext>
            </a:extLst>
          </p:cNvPr>
          <p:cNvSpPr txBox="1"/>
          <p:nvPr/>
        </p:nvSpPr>
        <p:spPr>
          <a:xfrm>
            <a:off x="214927" y="8961388"/>
            <a:ext cx="3564593" cy="707886"/>
          </a:xfrm>
          <a:prstGeom prst="rect">
            <a:avLst/>
          </a:prstGeom>
          <a:noFill/>
        </p:spPr>
        <p:txBody>
          <a:bodyPr wrap="square" rtlCol="0">
            <a:spAutoFit/>
          </a:bodyPr>
          <a:lstStyle/>
          <a:p>
            <a:pPr>
              <a:spcAft>
                <a:spcPts val="600"/>
              </a:spcAft>
            </a:pPr>
            <a:r>
              <a:rPr lang="en-US" sz="1000" dirty="0">
                <a:latin typeface="Arial" panose="020B0604020202020204" pitchFamily="34" charset="0"/>
                <a:cs typeface="Arial" panose="020B0604020202020204" pitchFamily="34" charset="0"/>
              </a:rPr>
              <a:t>Share your pic of takeout on your social media with </a:t>
            </a:r>
            <a:r>
              <a:rPr lang="en-US" sz="1000" b="1" dirty="0">
                <a:solidFill>
                  <a:srgbClr val="F36824"/>
                </a:solidFill>
                <a:latin typeface="Arial" panose="020B0604020202020204" pitchFamily="34" charset="0"/>
                <a:cs typeface="Arial" panose="020B0604020202020204" pitchFamily="34" charset="0"/>
              </a:rPr>
              <a:t>#takeouttogiveback  #teamnokidhungry</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and 50¢ will be donated to </a:t>
            </a:r>
            <a:r>
              <a:rPr lang="en-US" sz="1000" dirty="0">
                <a:solidFill>
                  <a:srgbClr val="F36824"/>
                </a:solidFill>
                <a:latin typeface="Arial" panose="020B0604020202020204" pitchFamily="34" charset="0"/>
                <a:cs typeface="Arial" panose="020B0604020202020204" pitchFamily="34" charset="0"/>
              </a:rPr>
              <a:t>@NoKidHungry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through May 2020.</a:t>
            </a:r>
          </a:p>
        </p:txBody>
      </p:sp>
      <p:pic>
        <p:nvPicPr>
          <p:cNvPr id="65" name="Picture 64">
            <a:extLst>
              <a:ext uri="{FF2B5EF4-FFF2-40B4-BE49-F238E27FC236}">
                <a16:creationId xmlns:a16="http://schemas.microsoft.com/office/drawing/2014/main" id="{AC604808-7B10-324A-A048-BAF1B0CFB4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60089" y="9230318"/>
            <a:ext cx="729408" cy="676890"/>
          </a:xfrm>
          <a:prstGeom prst="rect">
            <a:avLst/>
          </a:prstGeom>
        </p:spPr>
      </p:pic>
      <p:pic>
        <p:nvPicPr>
          <p:cNvPr id="76" name="Picture 75">
            <a:extLst>
              <a:ext uri="{FF2B5EF4-FFF2-40B4-BE49-F238E27FC236}">
                <a16:creationId xmlns:a16="http://schemas.microsoft.com/office/drawing/2014/main" id="{BC976B2B-C4D0-3A44-8069-172DEDF5FAD6}"/>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227408" y="4610720"/>
            <a:ext cx="423745" cy="329580"/>
          </a:xfrm>
          <a:prstGeom prst="rect">
            <a:avLst/>
          </a:prstGeom>
        </p:spPr>
      </p:pic>
      <p:sp>
        <p:nvSpPr>
          <p:cNvPr id="77" name="TextBox 76">
            <a:extLst>
              <a:ext uri="{FF2B5EF4-FFF2-40B4-BE49-F238E27FC236}">
                <a16:creationId xmlns:a16="http://schemas.microsoft.com/office/drawing/2014/main" id="{3DCE6B23-EF75-DE4E-B400-1F7BB53CDCDA}"/>
              </a:ext>
            </a:extLst>
          </p:cNvPr>
          <p:cNvSpPr txBox="1"/>
          <p:nvPr/>
        </p:nvSpPr>
        <p:spPr>
          <a:xfrm>
            <a:off x="4157781" y="4594696"/>
            <a:ext cx="262424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From the team at </a:t>
            </a:r>
            <a:r>
              <a:rPr lang="en-US" sz="1100" b="1" dirty="0">
                <a:solidFill>
                  <a:srgbClr val="008CD2"/>
                </a:solidFill>
                <a:latin typeface="Arial" panose="020B0604020202020204" pitchFamily="34" charset="0"/>
                <a:cs typeface="Arial" panose="020B0604020202020204" pitchFamily="34" charset="0"/>
              </a:rPr>
              <a:t>Main Street Café</a:t>
            </a:r>
          </a:p>
        </p:txBody>
      </p:sp>
      <p:pic>
        <p:nvPicPr>
          <p:cNvPr id="80" name="Picture 79">
            <a:extLst>
              <a:ext uri="{FF2B5EF4-FFF2-40B4-BE49-F238E27FC236}">
                <a16:creationId xmlns:a16="http://schemas.microsoft.com/office/drawing/2014/main" id="{8D09F01C-4972-844B-A54D-F8A16571BED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11817" b="2021"/>
          <a:stretch/>
        </p:blipFill>
        <p:spPr>
          <a:xfrm>
            <a:off x="112425" y="5127585"/>
            <a:ext cx="3656489" cy="2106592"/>
          </a:xfrm>
          <a:prstGeom prst="rect">
            <a:avLst/>
          </a:prstGeom>
        </p:spPr>
      </p:pic>
      <p:sp>
        <p:nvSpPr>
          <p:cNvPr id="84" name="Rectangle 83">
            <a:extLst>
              <a:ext uri="{FF2B5EF4-FFF2-40B4-BE49-F238E27FC236}">
                <a16:creationId xmlns:a16="http://schemas.microsoft.com/office/drawing/2014/main" id="{91F6C0D3-D2B1-7B4B-A1CB-E210C8722200}"/>
              </a:ext>
            </a:extLst>
          </p:cNvPr>
          <p:cNvSpPr/>
          <p:nvPr/>
        </p:nvSpPr>
        <p:spPr>
          <a:xfrm>
            <a:off x="101888" y="7067897"/>
            <a:ext cx="3667027" cy="814038"/>
          </a:xfrm>
          <a:prstGeom prst="rect">
            <a:avLst/>
          </a:prstGeom>
          <a:solidFill>
            <a:srgbClr val="D5F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9F0A7B08-E935-0142-8591-52F5313AE44A}"/>
              </a:ext>
            </a:extLst>
          </p:cNvPr>
          <p:cNvSpPr txBox="1"/>
          <p:nvPr/>
        </p:nvSpPr>
        <p:spPr>
          <a:xfrm>
            <a:off x="268005" y="9645805"/>
            <a:ext cx="262424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From the team at </a:t>
            </a:r>
            <a:r>
              <a:rPr lang="en-US" sz="1100" b="1" dirty="0">
                <a:solidFill>
                  <a:srgbClr val="F36824"/>
                </a:solidFill>
                <a:latin typeface="Arial" panose="020B0604020202020204" pitchFamily="34" charset="0"/>
                <a:cs typeface="Arial" panose="020B0604020202020204" pitchFamily="34" charset="0"/>
              </a:rPr>
              <a:t>Main Street Café</a:t>
            </a:r>
          </a:p>
        </p:txBody>
      </p:sp>
      <p:sp>
        <p:nvSpPr>
          <p:cNvPr id="91" name="Rectangle 90">
            <a:extLst>
              <a:ext uri="{FF2B5EF4-FFF2-40B4-BE49-F238E27FC236}">
                <a16:creationId xmlns:a16="http://schemas.microsoft.com/office/drawing/2014/main" id="{057CBF7C-01AA-3E43-85F1-B22911EAC9B3}"/>
              </a:ext>
            </a:extLst>
          </p:cNvPr>
          <p:cNvSpPr/>
          <p:nvPr/>
        </p:nvSpPr>
        <p:spPr>
          <a:xfrm>
            <a:off x="4021985" y="5139159"/>
            <a:ext cx="3652030" cy="798654"/>
          </a:xfrm>
          <a:prstGeom prst="rect">
            <a:avLst/>
          </a:prstGeom>
          <a:solidFill>
            <a:srgbClr val="D82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170C3D02-768B-4843-9282-87E8787AA59C}"/>
              </a:ext>
            </a:extLst>
          </p:cNvPr>
          <p:cNvSpPr txBox="1"/>
          <p:nvPr/>
        </p:nvSpPr>
        <p:spPr>
          <a:xfrm>
            <a:off x="4062984" y="8029934"/>
            <a:ext cx="3564593" cy="1523494"/>
          </a:xfrm>
          <a:prstGeom prst="rect">
            <a:avLst/>
          </a:prstGeom>
          <a:noFill/>
        </p:spPr>
        <p:txBody>
          <a:bodyPr wrap="square" rtlCol="0">
            <a:spAutoFit/>
          </a:bodyPr>
          <a:lstStyle/>
          <a:p>
            <a:pPr>
              <a:spcAft>
                <a:spcPts val="600"/>
              </a:spcAft>
              <a:tabLst>
                <a:tab pos="3370263" algn="l"/>
              </a:tabLst>
            </a:pPr>
            <a:r>
              <a:rPr lang="en-US" sz="1100" dirty="0">
                <a:latin typeface="Arial" panose="020B0604020202020204" pitchFamily="34" charset="0"/>
                <a:cs typeface="Arial" panose="020B0604020202020204" pitchFamily="34" charset="0"/>
              </a:rPr>
              <a:t>	This has been an unprecedented time for all of us, but together we will make it through. Your business makes a difference. </a:t>
            </a:r>
            <a:r>
              <a:rPr lang="en-US" sz="1100" b="1" dirty="0">
                <a:solidFill>
                  <a:srgbClr val="D8282C"/>
                </a:solidFill>
                <a:latin typeface="Arial" panose="020B0604020202020204" pitchFamily="34" charset="0"/>
                <a:cs typeface="Arial" panose="020B0604020202020204" pitchFamily="34" charset="0"/>
              </a:rPr>
              <a:t>SEE YOU SOON! </a:t>
            </a:r>
            <a:r>
              <a:rPr lang="en-US" sz="1100" b="1" dirty="0">
                <a:latin typeface="Arial" panose="020B0604020202020204" pitchFamily="34" charset="0"/>
                <a:cs typeface="Arial" panose="020B0604020202020204" pitchFamily="34" charset="0"/>
              </a:rPr>
              <a:t>#foodservicestrong</a:t>
            </a:r>
            <a:endParaRPr lang="en-US" sz="1100" dirty="0">
              <a:latin typeface="Arial" panose="020B0604020202020204" pitchFamily="34" charset="0"/>
              <a:cs typeface="Arial" panose="020B0604020202020204" pitchFamily="34" charset="0"/>
            </a:endParaRPr>
          </a:p>
          <a:p>
            <a:pPr>
              <a:spcAft>
                <a:spcPts val="600"/>
              </a:spcAft>
            </a:pPr>
            <a:r>
              <a:rPr lang="en-US" sz="1100" dirty="0">
                <a:latin typeface="Arial" panose="020B0604020202020204" pitchFamily="34" charset="0"/>
                <a:cs typeface="Arial" panose="020B0604020202020204" pitchFamily="34" charset="0"/>
              </a:rPr>
              <a:t>Share your pic of takeout on your social media with </a:t>
            </a:r>
            <a:r>
              <a:rPr lang="en-US" sz="1100" b="1" dirty="0">
                <a:solidFill>
                  <a:srgbClr val="D8282C"/>
                </a:solidFill>
                <a:latin typeface="Arial" panose="020B0604020202020204" pitchFamily="34" charset="0"/>
                <a:cs typeface="Arial" panose="020B0604020202020204" pitchFamily="34" charset="0"/>
              </a:rPr>
              <a:t>#takeouttogiveback  #teamnokidhungry</a:t>
            </a:r>
            <a:br>
              <a:rPr lang="en-US" sz="1100" dirty="0">
                <a:solidFill>
                  <a:srgbClr val="008CD2"/>
                </a:solidFill>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50¢ will be donated to </a:t>
            </a:r>
            <a:br>
              <a:rPr lang="en-US" sz="1100" dirty="0">
                <a:latin typeface="Arial" panose="020B0604020202020204" pitchFamily="34" charset="0"/>
                <a:cs typeface="Arial" panose="020B0604020202020204" pitchFamily="34" charset="0"/>
              </a:rPr>
            </a:br>
            <a:r>
              <a:rPr lang="en-US" sz="1100" dirty="0">
                <a:solidFill>
                  <a:srgbClr val="D8282C"/>
                </a:solidFill>
                <a:latin typeface="Arial" panose="020B0604020202020204" pitchFamily="34" charset="0"/>
                <a:cs typeface="Arial" panose="020B0604020202020204" pitchFamily="34" charset="0"/>
              </a:rPr>
              <a:t>@NoKidHungry </a:t>
            </a:r>
            <a:r>
              <a:rPr lang="en-US" sz="1100" dirty="0">
                <a:latin typeface="Arial" panose="020B0604020202020204" pitchFamily="34" charset="0"/>
                <a:cs typeface="Arial" panose="020B0604020202020204" pitchFamily="34" charset="0"/>
              </a:rPr>
              <a:t>through May 2020.</a:t>
            </a:r>
          </a:p>
        </p:txBody>
      </p:sp>
      <p:pic>
        <p:nvPicPr>
          <p:cNvPr id="94" name="Picture 93">
            <a:extLst>
              <a:ext uri="{FF2B5EF4-FFF2-40B4-BE49-F238E27FC236}">
                <a16:creationId xmlns:a16="http://schemas.microsoft.com/office/drawing/2014/main" id="{803ED1FC-7BEF-1847-8299-27283A9922E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08146" y="9213072"/>
            <a:ext cx="729408" cy="676890"/>
          </a:xfrm>
          <a:prstGeom prst="rect">
            <a:avLst/>
          </a:prstGeom>
        </p:spPr>
      </p:pic>
      <p:sp>
        <p:nvSpPr>
          <p:cNvPr id="95" name="TextBox 94">
            <a:extLst>
              <a:ext uri="{FF2B5EF4-FFF2-40B4-BE49-F238E27FC236}">
                <a16:creationId xmlns:a16="http://schemas.microsoft.com/office/drawing/2014/main" id="{C2F402CB-056B-4C44-AF9A-864968B81DD8}"/>
              </a:ext>
            </a:extLst>
          </p:cNvPr>
          <p:cNvSpPr txBox="1"/>
          <p:nvPr/>
        </p:nvSpPr>
        <p:spPr>
          <a:xfrm>
            <a:off x="4354551" y="9623443"/>
            <a:ext cx="262424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From the team at </a:t>
            </a:r>
            <a:r>
              <a:rPr lang="en-US" sz="1100" b="1" dirty="0">
                <a:solidFill>
                  <a:srgbClr val="D8282C"/>
                </a:solidFill>
                <a:latin typeface="Arial" panose="020B0604020202020204" pitchFamily="34" charset="0"/>
                <a:cs typeface="Arial" panose="020B0604020202020204" pitchFamily="34" charset="0"/>
              </a:rPr>
              <a:t>Main Street Café</a:t>
            </a:r>
          </a:p>
        </p:txBody>
      </p:sp>
      <p:pic>
        <p:nvPicPr>
          <p:cNvPr id="96" name="Picture 95">
            <a:extLst>
              <a:ext uri="{FF2B5EF4-FFF2-40B4-BE49-F238E27FC236}">
                <a16:creationId xmlns:a16="http://schemas.microsoft.com/office/drawing/2014/main" id="{E5C8FD3C-0709-B640-BFA7-BCBC9100B664}"/>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4114426" y="9615780"/>
            <a:ext cx="365600" cy="284356"/>
          </a:xfrm>
          <a:prstGeom prst="rect">
            <a:avLst/>
          </a:prstGeom>
        </p:spPr>
      </p:pic>
      <p:sp>
        <p:nvSpPr>
          <p:cNvPr id="99" name="Rectangle 98">
            <a:extLst>
              <a:ext uri="{FF2B5EF4-FFF2-40B4-BE49-F238E27FC236}">
                <a16:creationId xmlns:a16="http://schemas.microsoft.com/office/drawing/2014/main" id="{4DE096C5-2EFD-2A45-89A4-A07B60352393}"/>
              </a:ext>
            </a:extLst>
          </p:cNvPr>
          <p:cNvSpPr/>
          <p:nvPr/>
        </p:nvSpPr>
        <p:spPr>
          <a:xfrm>
            <a:off x="4017363" y="7859210"/>
            <a:ext cx="3656651" cy="123052"/>
          </a:xfrm>
          <a:prstGeom prst="rect">
            <a:avLst/>
          </a:prstGeom>
          <a:solidFill>
            <a:srgbClr val="D82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Picture 99">
            <a:extLst>
              <a:ext uri="{FF2B5EF4-FFF2-40B4-BE49-F238E27FC236}">
                <a16:creationId xmlns:a16="http://schemas.microsoft.com/office/drawing/2014/main" id="{D7ACAF97-11D5-9041-B0FB-2E6D6D6FB910}"/>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rot="442703">
            <a:off x="5625297" y="1801498"/>
            <a:ext cx="1446868" cy="1125344"/>
          </a:xfrm>
          <a:prstGeom prst="rect">
            <a:avLst/>
          </a:prstGeom>
        </p:spPr>
      </p:pic>
      <p:pic>
        <p:nvPicPr>
          <p:cNvPr id="101" name="Picture 100">
            <a:extLst>
              <a:ext uri="{FF2B5EF4-FFF2-40B4-BE49-F238E27FC236}">
                <a16:creationId xmlns:a16="http://schemas.microsoft.com/office/drawing/2014/main" id="{492C2E8D-BFF4-5D4A-ABBE-1E17B48E2940}"/>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158289" y="398531"/>
            <a:ext cx="860247" cy="804627"/>
          </a:xfrm>
          <a:prstGeom prst="rect">
            <a:avLst/>
          </a:prstGeom>
        </p:spPr>
      </p:pic>
      <p:pic>
        <p:nvPicPr>
          <p:cNvPr id="103" name="Picture 102">
            <a:extLst>
              <a:ext uri="{FF2B5EF4-FFF2-40B4-BE49-F238E27FC236}">
                <a16:creationId xmlns:a16="http://schemas.microsoft.com/office/drawing/2014/main" id="{C60B6549-DA23-1547-8AC5-4D7B55B7776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161194" y="7319481"/>
            <a:ext cx="875722" cy="819102"/>
          </a:xfrm>
          <a:prstGeom prst="rect">
            <a:avLst/>
          </a:prstGeom>
          <a:solidFill>
            <a:schemeClr val="bg1"/>
          </a:solidFill>
          <a:ln w="38100">
            <a:solidFill>
              <a:srgbClr val="D8282C"/>
            </a:solidFill>
          </a:ln>
        </p:spPr>
      </p:pic>
      <p:pic>
        <p:nvPicPr>
          <p:cNvPr id="104" name="Picture 103">
            <a:extLst>
              <a:ext uri="{FF2B5EF4-FFF2-40B4-BE49-F238E27FC236}">
                <a16:creationId xmlns:a16="http://schemas.microsoft.com/office/drawing/2014/main" id="{22428D0C-BC9F-124D-ADAD-9E430C601CDC}"/>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203521" y="7990812"/>
            <a:ext cx="1010155" cy="944843"/>
          </a:xfrm>
          <a:prstGeom prst="rect">
            <a:avLst/>
          </a:prstGeom>
          <a:solidFill>
            <a:schemeClr val="bg1"/>
          </a:solidFill>
          <a:ln w="28575">
            <a:noFill/>
          </a:ln>
        </p:spPr>
      </p:pic>
      <p:sp>
        <p:nvSpPr>
          <p:cNvPr id="105" name="TextBox 104">
            <a:extLst>
              <a:ext uri="{FF2B5EF4-FFF2-40B4-BE49-F238E27FC236}">
                <a16:creationId xmlns:a16="http://schemas.microsoft.com/office/drawing/2014/main" id="{7AB59472-573F-6A42-ADDC-163A6AF22647}"/>
              </a:ext>
            </a:extLst>
          </p:cNvPr>
          <p:cNvSpPr txBox="1"/>
          <p:nvPr/>
        </p:nvSpPr>
        <p:spPr>
          <a:xfrm>
            <a:off x="1192192" y="7924801"/>
            <a:ext cx="2569580" cy="1015663"/>
          </a:xfrm>
          <a:prstGeom prst="rect">
            <a:avLst/>
          </a:prstGeom>
          <a:noFill/>
        </p:spPr>
        <p:txBody>
          <a:bodyPr wrap="square" rtlCol="0">
            <a:spAutoFit/>
          </a:bodyPr>
          <a:lstStyle/>
          <a:p>
            <a:pPr>
              <a:spcAft>
                <a:spcPts val="600"/>
              </a:spcAft>
            </a:pPr>
            <a:r>
              <a:rPr lang="en-US" sz="1000" dirty="0">
                <a:latin typeface="Arial" panose="020B0604020202020204" pitchFamily="34" charset="0"/>
                <a:cs typeface="Arial" panose="020B0604020202020204" pitchFamily="34" charset="0"/>
              </a:rPr>
              <a:t>You can count on us to do everything possible to keep you safe as we provide convenient curbside pickup or delivery – offering the same delicious, high quality meals that you deserve. Thank you for your support! </a:t>
            </a:r>
            <a:r>
              <a:rPr lang="en-US" sz="1000" b="1" dirty="0">
                <a:latin typeface="Arial" panose="020B0604020202020204" pitchFamily="34" charset="0"/>
                <a:cs typeface="Arial" panose="020B0604020202020204" pitchFamily="34" charset="0"/>
              </a:rPr>
              <a:t>#foodservicestrong</a:t>
            </a:r>
          </a:p>
        </p:txBody>
      </p:sp>
      <p:sp>
        <p:nvSpPr>
          <p:cNvPr id="108" name="Rectangle 107">
            <a:extLst>
              <a:ext uri="{FF2B5EF4-FFF2-40B4-BE49-F238E27FC236}">
                <a16:creationId xmlns:a16="http://schemas.microsoft.com/office/drawing/2014/main" id="{25BA732B-09DC-9441-85C0-733CD3FFE360}"/>
              </a:ext>
            </a:extLst>
          </p:cNvPr>
          <p:cNvSpPr/>
          <p:nvPr/>
        </p:nvSpPr>
        <p:spPr>
          <a:xfrm>
            <a:off x="112420" y="122721"/>
            <a:ext cx="3657600" cy="4800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E8D946A0-B2F7-4643-B3E4-A4A8DFF5482A}"/>
              </a:ext>
            </a:extLst>
          </p:cNvPr>
          <p:cNvSpPr/>
          <p:nvPr/>
        </p:nvSpPr>
        <p:spPr>
          <a:xfrm>
            <a:off x="4008665" y="122721"/>
            <a:ext cx="3657600" cy="4800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D9494044-BF74-0744-9A86-475B3164B39D}"/>
              </a:ext>
            </a:extLst>
          </p:cNvPr>
          <p:cNvSpPr/>
          <p:nvPr/>
        </p:nvSpPr>
        <p:spPr>
          <a:xfrm>
            <a:off x="111315" y="5130801"/>
            <a:ext cx="3657600" cy="4800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EA15AA5D-3BA4-AA45-87DB-355E87EABF9B}"/>
              </a:ext>
            </a:extLst>
          </p:cNvPr>
          <p:cNvSpPr/>
          <p:nvPr/>
        </p:nvSpPr>
        <p:spPr>
          <a:xfrm>
            <a:off x="4016415" y="5130801"/>
            <a:ext cx="3657600" cy="4800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Picture 113">
            <a:extLst>
              <a:ext uri="{FF2B5EF4-FFF2-40B4-BE49-F238E27FC236}">
                <a16:creationId xmlns:a16="http://schemas.microsoft.com/office/drawing/2014/main" id="{8DEFC3C0-17BD-DA42-9235-E58740CD98D4}"/>
              </a:ext>
            </a:extLst>
          </p:cNvPr>
          <p:cNvPicPr>
            <a:picLocks noChangeAspect="1"/>
          </p:cNvPicPr>
          <p:nvPr/>
        </p:nvPicPr>
        <p:blipFill>
          <a:blip r:embed="rId13"/>
          <a:stretch>
            <a:fillRect/>
          </a:stretch>
        </p:blipFill>
        <p:spPr>
          <a:xfrm>
            <a:off x="4102100" y="5160434"/>
            <a:ext cx="3429000" cy="787400"/>
          </a:xfrm>
          <a:prstGeom prst="rect">
            <a:avLst/>
          </a:prstGeom>
        </p:spPr>
      </p:pic>
      <p:pic>
        <p:nvPicPr>
          <p:cNvPr id="116" name="Picture 115">
            <a:extLst>
              <a:ext uri="{FF2B5EF4-FFF2-40B4-BE49-F238E27FC236}">
                <a16:creationId xmlns:a16="http://schemas.microsoft.com/office/drawing/2014/main" id="{E6F887AA-490E-564D-B5D2-27FA0786D9A7}"/>
              </a:ext>
            </a:extLst>
          </p:cNvPr>
          <p:cNvPicPr>
            <a:picLocks noChangeAspect="1"/>
          </p:cNvPicPr>
          <p:nvPr/>
        </p:nvPicPr>
        <p:blipFill>
          <a:blip r:embed="rId14"/>
          <a:stretch>
            <a:fillRect/>
          </a:stretch>
        </p:blipFill>
        <p:spPr>
          <a:xfrm>
            <a:off x="158467" y="7103250"/>
            <a:ext cx="3657600" cy="825500"/>
          </a:xfrm>
          <a:prstGeom prst="rect">
            <a:avLst/>
          </a:prstGeom>
        </p:spPr>
      </p:pic>
      <p:pic>
        <p:nvPicPr>
          <p:cNvPr id="118" name="Picture 117">
            <a:extLst>
              <a:ext uri="{FF2B5EF4-FFF2-40B4-BE49-F238E27FC236}">
                <a16:creationId xmlns:a16="http://schemas.microsoft.com/office/drawing/2014/main" id="{9F268C27-C9C7-314E-8A55-4846A465A5C9}"/>
              </a:ext>
            </a:extLst>
          </p:cNvPr>
          <p:cNvPicPr>
            <a:picLocks noChangeAspect="1"/>
          </p:cNvPicPr>
          <p:nvPr/>
        </p:nvPicPr>
        <p:blipFill>
          <a:blip r:embed="rId15"/>
          <a:stretch>
            <a:fillRect/>
          </a:stretch>
        </p:blipFill>
        <p:spPr>
          <a:xfrm>
            <a:off x="3987233" y="215333"/>
            <a:ext cx="3581400" cy="914400"/>
          </a:xfrm>
          <a:prstGeom prst="rect">
            <a:avLst/>
          </a:prstGeom>
        </p:spPr>
      </p:pic>
      <p:pic>
        <p:nvPicPr>
          <p:cNvPr id="120" name="Picture 119">
            <a:extLst>
              <a:ext uri="{FF2B5EF4-FFF2-40B4-BE49-F238E27FC236}">
                <a16:creationId xmlns:a16="http://schemas.microsoft.com/office/drawing/2014/main" id="{B9EDB5D0-1375-B942-894F-B0BF02722037}"/>
              </a:ext>
            </a:extLst>
          </p:cNvPr>
          <p:cNvPicPr>
            <a:picLocks noChangeAspect="1"/>
          </p:cNvPicPr>
          <p:nvPr/>
        </p:nvPicPr>
        <p:blipFill>
          <a:blip r:embed="rId16"/>
          <a:stretch>
            <a:fillRect/>
          </a:stretch>
        </p:blipFill>
        <p:spPr>
          <a:xfrm>
            <a:off x="128267" y="2505284"/>
            <a:ext cx="3505200" cy="495300"/>
          </a:xfrm>
          <a:prstGeom prst="rect">
            <a:avLst/>
          </a:prstGeom>
        </p:spPr>
      </p:pic>
    </p:spTree>
    <p:extLst>
      <p:ext uri="{BB962C8B-B14F-4D97-AF65-F5344CB8AC3E}">
        <p14:creationId xmlns:p14="http://schemas.microsoft.com/office/powerpoint/2010/main" val="125976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0A9E35-2207-F047-84FC-3AE4ECC04BAA}"/>
              </a:ext>
            </a:extLst>
          </p:cNvPr>
          <p:cNvSpPr txBox="1"/>
          <p:nvPr/>
        </p:nvSpPr>
        <p:spPr>
          <a:xfrm>
            <a:off x="425304" y="2166761"/>
            <a:ext cx="4739363" cy="7409721"/>
          </a:xfrm>
          <a:prstGeom prst="rect">
            <a:avLst/>
          </a:prstGeom>
          <a:noFill/>
        </p:spPr>
        <p:txBody>
          <a:bodyPr wrap="square" rtlCol="0">
            <a:spAutoFit/>
          </a:bodyPr>
          <a:lstStyle/>
          <a:p>
            <a:pPr fontAlgn="base">
              <a:spcAft>
                <a:spcPts val="600"/>
              </a:spcAft>
            </a:pPr>
            <a:r>
              <a:rPr lang="en-US" sz="1050" dirty="0"/>
              <a:t>Thanks for your support of our front line workers! This has been an unprecedented time for all of us, but together we will make it through. Your business makes all the difference.  SEE YOU SOON! #takeouttogiveback  #foodservicestrong</a:t>
            </a:r>
          </a:p>
          <a:p>
            <a:pPr fontAlgn="base">
              <a:spcAft>
                <a:spcPts val="600"/>
              </a:spcAft>
            </a:pPr>
            <a:r>
              <a:rPr lang="en-US" sz="1050" dirty="0"/>
              <a:t>Let’s all do our part to support our neighborhood restaurants. Order a family meal for takeout or delivery to help more foodservice workers stay #foodservicestrong. #takeouttogiveback</a:t>
            </a:r>
          </a:p>
          <a:p>
            <a:pPr fontAlgn="base">
              <a:spcAft>
                <a:spcPts val="600"/>
              </a:spcAft>
            </a:pPr>
            <a:r>
              <a:rPr lang="en-US" sz="1050" dirty="0"/>
              <a:t>Each time you order a meal for takeout or delivery, you are not only supporting a local restaurant like ours, but also the family of foodservice workers who make that business a part of the community. Together we can all help our friends and neighbors in the restaurant industry stay #foodservicestrong. #takeouttogiveback</a:t>
            </a:r>
          </a:p>
          <a:p>
            <a:pPr fontAlgn="base">
              <a:spcAft>
                <a:spcPts val="600"/>
              </a:spcAft>
            </a:pPr>
            <a:r>
              <a:rPr lang="en-US" sz="1050" dirty="0"/>
              <a:t>Restaurants are where you go to celebrate, connect with old friends, and make new ones. These days, while you may not be able to dine-in to enjoy a meal, you can still create those connections by bringing the taste and aroma of our restaurant right to your home. Order takeout or delivery, and help your friends and neighbors in the restaurant industry stay #foodservicestrong. #takeouttogiveback</a:t>
            </a:r>
          </a:p>
          <a:p>
            <a:pPr fontAlgn="base">
              <a:spcAft>
                <a:spcPts val="600"/>
              </a:spcAft>
            </a:pPr>
            <a:r>
              <a:rPr lang="en-US" sz="1050" dirty="0"/>
              <a:t> Mother's day is around the corner, and although you may not be able to dine in with us, we can still help you celebrate Mom!  We're offering special Mother's Day family meal pack for easy takeout or delivery. Together we can all help our friends, neighbors - and MOMS - in the restaurant industry stay #foodservicestrong. #takeouttogiveback</a:t>
            </a:r>
          </a:p>
          <a:p>
            <a:pPr fontAlgn="base">
              <a:spcAft>
                <a:spcPts val="600"/>
              </a:spcAft>
            </a:pPr>
            <a:r>
              <a:rPr lang="en-US" sz="1050" dirty="0"/>
              <a:t>We know it's not easy - but your order makes a difference!  You can count on us to do everything possible to keep you safe as we provide convenient curbside pickup or delivery – offering the same delicious, high quality meals that you deserve. Thank you for your support! #takeouttogiveback  #foodservicestrong</a:t>
            </a:r>
          </a:p>
          <a:p>
            <a:pPr fontAlgn="base">
              <a:spcAft>
                <a:spcPts val="600"/>
              </a:spcAft>
            </a:pPr>
            <a:r>
              <a:rPr lang="en-US" sz="1050" dirty="0"/>
              <a:t>From the bottom of our hearts, we appreciate all your efforts to support your friends and neighbors in the restaurant industry.  We're honored every time you choose us, and we promise to do our best to earn your business. #foodservicestrong. #takeouttogiveback</a:t>
            </a:r>
          </a:p>
          <a:p>
            <a:pPr fontAlgn="base">
              <a:spcAft>
                <a:spcPts val="600"/>
              </a:spcAft>
            </a:pPr>
            <a:r>
              <a:rPr lang="en-US" sz="1050" dirty="0"/>
              <a:t>You're our Hero! Every takeout or delivery order you place with us supports all the members of our restaurant family through this difficult time.  We know you’re in the same boat - so we're even more grateful for your business.  Thank you and until we meet again, stay #foodservicestrong.   #takeouttogiveback</a:t>
            </a:r>
          </a:p>
          <a:p>
            <a:pPr fontAlgn="base">
              <a:spcAft>
                <a:spcPts val="600"/>
              </a:spcAft>
            </a:pPr>
            <a:r>
              <a:rPr lang="en-US" sz="1050" dirty="0"/>
              <a:t>Do you know what you just did?  You helped feed and support your community.  As you know, the restaurant community has been severely impacted – so, your partnership means everything to us! #takeouttogiveback We are your neighbors, friends and family.  Thank you, stay safe, and stay #foodservicestrong.</a:t>
            </a:r>
          </a:p>
          <a:p>
            <a:pPr fontAlgn="base">
              <a:spcAft>
                <a:spcPts val="600"/>
              </a:spcAft>
            </a:pPr>
            <a:r>
              <a:rPr lang="en-US" sz="1050" dirty="0"/>
              <a:t>Sure, it'd be more fun to hang out together here at our place – but for now, takeout or delivery is the next best thing!  Please know we're making sure your order is as safe and tasty as can be, and by supporting your neighborhood restaurants, you're giving hope and resources to our restaurant community. #taketouttogiveback #foodservicestrong</a:t>
            </a:r>
          </a:p>
        </p:txBody>
      </p:sp>
      <p:sp>
        <p:nvSpPr>
          <p:cNvPr id="22" name="Rectangle 21">
            <a:extLst>
              <a:ext uri="{FF2B5EF4-FFF2-40B4-BE49-F238E27FC236}">
                <a16:creationId xmlns:a16="http://schemas.microsoft.com/office/drawing/2014/main" id="{583EE22B-DA84-F34E-9DA4-5D2176213A53}"/>
              </a:ext>
            </a:extLst>
          </p:cNvPr>
          <p:cNvSpPr/>
          <p:nvPr/>
        </p:nvSpPr>
        <p:spPr>
          <a:xfrm>
            <a:off x="0" y="0"/>
            <a:ext cx="7772400" cy="999067"/>
          </a:xfrm>
          <a:prstGeom prst="rect">
            <a:avLst/>
          </a:prstGeom>
          <a:solidFill>
            <a:srgbClr val="018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640" dirty="0"/>
          </a:p>
        </p:txBody>
      </p:sp>
      <p:sp>
        <p:nvSpPr>
          <p:cNvPr id="23" name="Rectangle 22">
            <a:extLst>
              <a:ext uri="{FF2B5EF4-FFF2-40B4-BE49-F238E27FC236}">
                <a16:creationId xmlns:a16="http://schemas.microsoft.com/office/drawing/2014/main" id="{4175F2EA-6C27-EA4E-B91F-6DC6FE961C1C}"/>
              </a:ext>
            </a:extLst>
          </p:cNvPr>
          <p:cNvSpPr/>
          <p:nvPr/>
        </p:nvSpPr>
        <p:spPr>
          <a:xfrm>
            <a:off x="0" y="9702800"/>
            <a:ext cx="7772400" cy="355600"/>
          </a:xfrm>
          <a:prstGeom prst="rect">
            <a:avLst/>
          </a:prstGeom>
          <a:solidFill>
            <a:srgbClr val="0181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112" tIns="67056" rIns="134112" bIns="67056" numCol="1" spcCol="0" rtlCol="0" fromWordArt="0" anchor="ctr" anchorCtr="0" forceAA="0" compatLnSpc="1">
            <a:prstTxWarp prst="textNoShape">
              <a:avLst/>
            </a:prstTxWarp>
            <a:noAutofit/>
          </a:bodyPr>
          <a:lstStyle/>
          <a:p>
            <a:pPr algn="ctr"/>
            <a:endParaRPr lang="en-US" sz="2640" dirty="0"/>
          </a:p>
        </p:txBody>
      </p:sp>
      <p:pic>
        <p:nvPicPr>
          <p:cNvPr id="24" name="Picture 23">
            <a:extLst>
              <a:ext uri="{FF2B5EF4-FFF2-40B4-BE49-F238E27FC236}">
                <a16:creationId xmlns:a16="http://schemas.microsoft.com/office/drawing/2014/main" id="{FF45D6AA-A378-5A40-825B-80E84616CC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16131" y="174589"/>
            <a:ext cx="1204915" cy="644630"/>
          </a:xfrm>
          <a:prstGeom prst="rect">
            <a:avLst/>
          </a:prstGeom>
        </p:spPr>
      </p:pic>
      <p:sp>
        <p:nvSpPr>
          <p:cNvPr id="25" name="TextBox 24">
            <a:extLst>
              <a:ext uri="{FF2B5EF4-FFF2-40B4-BE49-F238E27FC236}">
                <a16:creationId xmlns:a16="http://schemas.microsoft.com/office/drawing/2014/main" id="{5E3CD5F7-5781-3744-A003-46F26D55BC4D}"/>
              </a:ext>
            </a:extLst>
          </p:cNvPr>
          <p:cNvSpPr txBox="1"/>
          <p:nvPr/>
        </p:nvSpPr>
        <p:spPr>
          <a:xfrm>
            <a:off x="5297355" y="9790613"/>
            <a:ext cx="2282165" cy="200055"/>
          </a:xfrm>
          <a:prstGeom prst="rect">
            <a:avLst/>
          </a:prstGeom>
          <a:noFill/>
        </p:spPr>
        <p:txBody>
          <a:bodyPr wrap="square" rtlCol="0">
            <a:spAutoFit/>
          </a:bodyPr>
          <a:lstStyle/>
          <a:p>
            <a:pPr algn="r"/>
            <a:r>
              <a:rPr lang="en-US" sz="700" dirty="0">
                <a:solidFill>
                  <a:schemeClr val="bg1"/>
                </a:solidFill>
                <a:latin typeface="Calibri" panose="020F0502020204030204" pitchFamily="34" charset="0"/>
                <a:cs typeface="Calibri" panose="020F0502020204030204" pitchFamily="34" charset="0"/>
              </a:rPr>
              <a:t>©2020 All Rights Reserved. Sysco Corporation. </a:t>
            </a:r>
          </a:p>
        </p:txBody>
      </p:sp>
      <p:sp>
        <p:nvSpPr>
          <p:cNvPr id="26" name="TextBox 25">
            <a:extLst>
              <a:ext uri="{FF2B5EF4-FFF2-40B4-BE49-F238E27FC236}">
                <a16:creationId xmlns:a16="http://schemas.microsoft.com/office/drawing/2014/main" id="{34C51197-19BF-4747-9A67-342E580286CD}"/>
              </a:ext>
            </a:extLst>
          </p:cNvPr>
          <p:cNvSpPr txBox="1"/>
          <p:nvPr/>
        </p:nvSpPr>
        <p:spPr>
          <a:xfrm>
            <a:off x="454341" y="1226156"/>
            <a:ext cx="6199930" cy="523220"/>
          </a:xfrm>
          <a:prstGeom prst="rect">
            <a:avLst/>
          </a:prstGeom>
          <a:noFill/>
        </p:spPr>
        <p:txBody>
          <a:bodyPr wrap="square" rtlCol="0">
            <a:spAutoFit/>
          </a:bodyPr>
          <a:lstStyle/>
          <a:p>
            <a:pPr lvl="0"/>
            <a:r>
              <a:rPr lang="en-US" sz="2800" b="1" dirty="0">
                <a:solidFill>
                  <a:srgbClr val="0181BB"/>
                </a:solidFill>
                <a:latin typeface="Myriad Pro Bold Condensed" panose="020B0503030403020204" pitchFamily="34" charset="0"/>
                <a:cs typeface="Calibri" panose="020F0502020204030204" pitchFamily="34" charset="0"/>
              </a:rPr>
              <a:t>Social Media Messaging</a:t>
            </a:r>
            <a:endParaRPr lang="en-US" sz="2800" dirty="0">
              <a:solidFill>
                <a:srgbClr val="0181BB"/>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F7FE0C6-BCDD-EA40-9C1F-F3A6008D0504}"/>
              </a:ext>
            </a:extLst>
          </p:cNvPr>
          <p:cNvSpPr txBox="1"/>
          <p:nvPr/>
        </p:nvSpPr>
        <p:spPr>
          <a:xfrm>
            <a:off x="427219" y="1638772"/>
            <a:ext cx="4771315" cy="461665"/>
          </a:xfrm>
          <a:prstGeom prst="rect">
            <a:avLst/>
          </a:prstGeom>
          <a:noFill/>
        </p:spPr>
        <p:txBody>
          <a:bodyPr wrap="square" rtlCol="0">
            <a:spAutoFit/>
          </a:bodyPr>
          <a:lstStyle/>
          <a:p>
            <a:pPr marL="15875"/>
            <a:r>
              <a:rPr lang="en-US" sz="1200" dirty="0">
                <a:solidFill>
                  <a:srgbClr val="008CD2"/>
                </a:solidFill>
                <a:cs typeface="Calibri" panose="020F0502020204030204" pitchFamily="34" charset="0"/>
              </a:rPr>
              <a:t>Create quick and effective social media posts using these sample messages and images – or get creative on your own!</a:t>
            </a:r>
          </a:p>
        </p:txBody>
      </p:sp>
      <p:grpSp>
        <p:nvGrpSpPr>
          <p:cNvPr id="47" name="Group 46">
            <a:extLst>
              <a:ext uri="{FF2B5EF4-FFF2-40B4-BE49-F238E27FC236}">
                <a16:creationId xmlns:a16="http://schemas.microsoft.com/office/drawing/2014/main" id="{20739B50-325F-EC4D-BCE8-726726BD7A9F}"/>
              </a:ext>
            </a:extLst>
          </p:cNvPr>
          <p:cNvGrpSpPr/>
          <p:nvPr/>
        </p:nvGrpSpPr>
        <p:grpSpPr>
          <a:xfrm>
            <a:off x="652682" y="247239"/>
            <a:ext cx="2005851" cy="324986"/>
            <a:chOff x="551082" y="382705"/>
            <a:chExt cx="2005851" cy="324986"/>
          </a:xfrm>
        </p:grpSpPr>
        <p:cxnSp>
          <p:nvCxnSpPr>
            <p:cNvPr id="28" name="Straight Connector 27">
              <a:extLst>
                <a:ext uri="{FF2B5EF4-FFF2-40B4-BE49-F238E27FC236}">
                  <a16:creationId xmlns:a16="http://schemas.microsoft.com/office/drawing/2014/main" id="{81DBBCE4-5736-3C45-ACB1-3C7197A65DE8}"/>
                </a:ext>
              </a:extLst>
            </p:cNvPr>
            <p:cNvCxnSpPr/>
            <p:nvPr/>
          </p:nvCxnSpPr>
          <p:spPr>
            <a:xfrm>
              <a:off x="551082" y="551937"/>
              <a:ext cx="331810" cy="0"/>
            </a:xfrm>
            <a:prstGeom prst="line">
              <a:avLst/>
            </a:prstGeom>
            <a:ln w="12700" cap="rnd">
              <a:solidFill>
                <a:schemeClr val="bg1"/>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6C0579E-503C-434B-AB24-F011ABF86A9A}"/>
                </a:ext>
              </a:extLst>
            </p:cNvPr>
            <p:cNvCxnSpPr/>
            <p:nvPr/>
          </p:nvCxnSpPr>
          <p:spPr>
            <a:xfrm>
              <a:off x="2201736" y="551937"/>
              <a:ext cx="355197" cy="0"/>
            </a:xfrm>
            <a:prstGeom prst="line">
              <a:avLst/>
            </a:prstGeom>
            <a:ln w="12700" cap="rnd">
              <a:solidFill>
                <a:schemeClr val="bg1"/>
              </a:solidFill>
              <a:prstDash val="sysDot"/>
              <a:round/>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B9278BF0-40BF-F94D-9807-C29DC02128C7}"/>
                </a:ext>
              </a:extLst>
            </p:cNvPr>
            <p:cNvGrpSpPr/>
            <p:nvPr/>
          </p:nvGrpSpPr>
          <p:grpSpPr>
            <a:xfrm>
              <a:off x="947975" y="382705"/>
              <a:ext cx="1187386" cy="324986"/>
              <a:chOff x="2952566" y="2479248"/>
              <a:chExt cx="3131765" cy="857160"/>
            </a:xfrm>
          </p:grpSpPr>
          <p:pic>
            <p:nvPicPr>
              <p:cNvPr id="31" name="Picture 30">
                <a:extLst>
                  <a:ext uri="{FF2B5EF4-FFF2-40B4-BE49-F238E27FC236}">
                    <a16:creationId xmlns:a16="http://schemas.microsoft.com/office/drawing/2014/main" id="{0BCCC0AD-7EBD-E84D-90D3-44472AE75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2566" y="2479248"/>
                <a:ext cx="842151" cy="842151"/>
              </a:xfrm>
              <a:prstGeom prst="rect">
                <a:avLst/>
              </a:prstGeom>
            </p:spPr>
          </p:pic>
          <p:pic>
            <p:nvPicPr>
              <p:cNvPr id="32" name="Picture 31">
                <a:extLst>
                  <a:ext uri="{FF2B5EF4-FFF2-40B4-BE49-F238E27FC236}">
                    <a16:creationId xmlns:a16="http://schemas.microsoft.com/office/drawing/2014/main" id="{B69A6981-B10F-9F42-9649-0EFBBF0A8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8222" y="2494257"/>
                <a:ext cx="935274" cy="842151"/>
              </a:xfrm>
              <a:prstGeom prst="rect">
                <a:avLst/>
              </a:prstGeom>
            </p:spPr>
          </p:pic>
          <p:pic>
            <p:nvPicPr>
              <p:cNvPr id="33" name="Picture 32">
                <a:extLst>
                  <a:ext uri="{FF2B5EF4-FFF2-40B4-BE49-F238E27FC236}">
                    <a16:creationId xmlns:a16="http://schemas.microsoft.com/office/drawing/2014/main" id="{6AE24E62-C18E-B84C-9E09-F68011D1BE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42180" y="2479248"/>
                <a:ext cx="842151" cy="842151"/>
              </a:xfrm>
              <a:prstGeom prst="rect">
                <a:avLst/>
              </a:prstGeom>
            </p:spPr>
          </p:pic>
        </p:grpSp>
      </p:grpSp>
      <p:grpSp>
        <p:nvGrpSpPr>
          <p:cNvPr id="46" name="Group 45">
            <a:extLst>
              <a:ext uri="{FF2B5EF4-FFF2-40B4-BE49-F238E27FC236}">
                <a16:creationId xmlns:a16="http://schemas.microsoft.com/office/drawing/2014/main" id="{7F1A81F8-7BF5-094B-A8D6-8517C75B7838}"/>
              </a:ext>
            </a:extLst>
          </p:cNvPr>
          <p:cNvGrpSpPr/>
          <p:nvPr/>
        </p:nvGrpSpPr>
        <p:grpSpPr>
          <a:xfrm>
            <a:off x="5659693" y="8385236"/>
            <a:ext cx="1841772" cy="1258294"/>
            <a:chOff x="-3708401" y="6347170"/>
            <a:chExt cx="2048933" cy="1399826"/>
          </a:xfrm>
        </p:grpSpPr>
        <p:pic>
          <p:nvPicPr>
            <p:cNvPr id="36" name="Picture 35">
              <a:extLst>
                <a:ext uri="{FF2B5EF4-FFF2-40B4-BE49-F238E27FC236}">
                  <a16:creationId xmlns:a16="http://schemas.microsoft.com/office/drawing/2014/main" id="{EF262EF2-98EA-D344-A251-600719A42A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9853" t="42098" r="48806"/>
            <a:stretch/>
          </p:blipFill>
          <p:spPr>
            <a:xfrm flipH="1">
              <a:off x="-3708401" y="6347170"/>
              <a:ext cx="2048933" cy="1399826"/>
            </a:xfrm>
            <a:prstGeom prst="rect">
              <a:avLst/>
            </a:prstGeom>
          </p:spPr>
        </p:pic>
        <p:pic>
          <p:nvPicPr>
            <p:cNvPr id="39" name="Picture 38">
              <a:extLst>
                <a:ext uri="{FF2B5EF4-FFF2-40B4-BE49-F238E27FC236}">
                  <a16:creationId xmlns:a16="http://schemas.microsoft.com/office/drawing/2014/main" id="{3198E293-F3D8-A643-9CB1-83E6D34DC262}"/>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442703">
              <a:off x="-2862585" y="6623393"/>
              <a:ext cx="841076" cy="654171"/>
            </a:xfrm>
            <a:prstGeom prst="rect">
              <a:avLst/>
            </a:prstGeom>
          </p:spPr>
        </p:pic>
      </p:grpSp>
      <p:pic>
        <p:nvPicPr>
          <p:cNvPr id="41" name="Picture 40">
            <a:extLst>
              <a:ext uri="{FF2B5EF4-FFF2-40B4-BE49-F238E27FC236}">
                <a16:creationId xmlns:a16="http://schemas.microsoft.com/office/drawing/2014/main" id="{ECBEB13A-EAC8-C141-9A19-D33FB18EAC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689600" y="7287597"/>
            <a:ext cx="1806562" cy="917454"/>
          </a:xfrm>
          <a:prstGeom prst="rect">
            <a:avLst/>
          </a:prstGeom>
        </p:spPr>
      </p:pic>
      <p:pic>
        <p:nvPicPr>
          <p:cNvPr id="43" name="Picture 42">
            <a:extLst>
              <a:ext uri="{FF2B5EF4-FFF2-40B4-BE49-F238E27FC236}">
                <a16:creationId xmlns:a16="http://schemas.microsoft.com/office/drawing/2014/main" id="{E1B43995-3EB7-D748-B82B-CA890F24443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89600" y="4617788"/>
            <a:ext cx="1806562" cy="1203939"/>
          </a:xfrm>
          <a:prstGeom prst="rect">
            <a:avLst/>
          </a:prstGeom>
        </p:spPr>
      </p:pic>
      <p:pic>
        <p:nvPicPr>
          <p:cNvPr id="45" name="Picture 44">
            <a:extLst>
              <a:ext uri="{FF2B5EF4-FFF2-40B4-BE49-F238E27FC236}">
                <a16:creationId xmlns:a16="http://schemas.microsoft.com/office/drawing/2014/main" id="{6E817EB8-8A53-A842-9AC8-FD3BDBDC0B4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89600" y="5936161"/>
            <a:ext cx="1806562" cy="1203916"/>
          </a:xfrm>
          <a:prstGeom prst="rect">
            <a:avLst/>
          </a:prstGeom>
        </p:spPr>
      </p:pic>
      <p:grpSp>
        <p:nvGrpSpPr>
          <p:cNvPr id="21" name="Group 20">
            <a:extLst>
              <a:ext uri="{FF2B5EF4-FFF2-40B4-BE49-F238E27FC236}">
                <a16:creationId xmlns:a16="http://schemas.microsoft.com/office/drawing/2014/main" id="{68980282-DFB1-9146-8113-2C03E6E29938}"/>
              </a:ext>
            </a:extLst>
          </p:cNvPr>
          <p:cNvGrpSpPr/>
          <p:nvPr/>
        </p:nvGrpSpPr>
        <p:grpSpPr>
          <a:xfrm>
            <a:off x="5705663" y="1266955"/>
            <a:ext cx="1795804" cy="3189570"/>
            <a:chOff x="429322" y="809757"/>
            <a:chExt cx="1969504" cy="3498083"/>
          </a:xfrm>
        </p:grpSpPr>
        <p:grpSp>
          <p:nvGrpSpPr>
            <p:cNvPr id="20" name="Group 19">
              <a:extLst>
                <a:ext uri="{FF2B5EF4-FFF2-40B4-BE49-F238E27FC236}">
                  <a16:creationId xmlns:a16="http://schemas.microsoft.com/office/drawing/2014/main" id="{6518EB4D-974B-BA4E-961E-0E5844316523}"/>
                </a:ext>
              </a:extLst>
            </p:cNvPr>
            <p:cNvGrpSpPr/>
            <p:nvPr/>
          </p:nvGrpSpPr>
          <p:grpSpPr>
            <a:xfrm>
              <a:off x="429322" y="809757"/>
              <a:ext cx="1969504" cy="3498083"/>
              <a:chOff x="429322" y="809757"/>
              <a:chExt cx="1969504" cy="3498083"/>
            </a:xfrm>
          </p:grpSpPr>
          <p:pic>
            <p:nvPicPr>
              <p:cNvPr id="5" name="Picture 4">
                <a:extLst>
                  <a:ext uri="{FF2B5EF4-FFF2-40B4-BE49-F238E27FC236}">
                    <a16:creationId xmlns:a16="http://schemas.microsoft.com/office/drawing/2014/main" id="{3ACD6CC2-8EC2-5E4C-84D2-EA85905BD12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31154" y="809757"/>
                <a:ext cx="1967672" cy="3498083"/>
              </a:xfrm>
              <a:prstGeom prst="rect">
                <a:avLst/>
              </a:prstGeom>
              <a:ln>
                <a:solidFill>
                  <a:schemeClr val="bg1">
                    <a:lumMod val="50000"/>
                  </a:schemeClr>
                </a:solidFill>
              </a:ln>
            </p:spPr>
          </p:pic>
          <p:sp>
            <p:nvSpPr>
              <p:cNvPr id="19" name="Rectangle 18">
                <a:extLst>
                  <a:ext uri="{FF2B5EF4-FFF2-40B4-BE49-F238E27FC236}">
                    <a16:creationId xmlns:a16="http://schemas.microsoft.com/office/drawing/2014/main" id="{387C2F8E-48C2-C648-A506-61ADFB2D5C03}"/>
                  </a:ext>
                </a:extLst>
              </p:cNvPr>
              <p:cNvSpPr/>
              <p:nvPr/>
            </p:nvSpPr>
            <p:spPr>
              <a:xfrm>
                <a:off x="429322" y="1452880"/>
                <a:ext cx="1969104" cy="2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8128868E-1C30-A54B-83D6-5219BF28CB9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902" t="885" r="1274" b="-333"/>
            <a:stretch/>
          </p:blipFill>
          <p:spPr>
            <a:xfrm>
              <a:off x="462776" y="1483112"/>
              <a:ext cx="1884556" cy="2514599"/>
            </a:xfrm>
            <a:prstGeom prst="rect">
              <a:avLst/>
            </a:prstGeom>
            <a:solidFill>
              <a:schemeClr val="bg1"/>
            </a:solidFill>
          </p:spPr>
        </p:pic>
      </p:grpSp>
      <p:sp>
        <p:nvSpPr>
          <p:cNvPr id="48" name="TextBox 47">
            <a:extLst>
              <a:ext uri="{FF2B5EF4-FFF2-40B4-BE49-F238E27FC236}">
                <a16:creationId xmlns:a16="http://schemas.microsoft.com/office/drawing/2014/main" id="{EE8CE251-A9FC-554E-912B-04BDA497356F}"/>
              </a:ext>
            </a:extLst>
          </p:cNvPr>
          <p:cNvSpPr txBox="1"/>
          <p:nvPr/>
        </p:nvSpPr>
        <p:spPr>
          <a:xfrm>
            <a:off x="721127" y="609599"/>
            <a:ext cx="3693219" cy="369332"/>
          </a:xfrm>
          <a:prstGeom prst="rect">
            <a:avLst/>
          </a:prstGeom>
          <a:noFill/>
        </p:spPr>
        <p:txBody>
          <a:bodyPr wrap="square" rtlCol="0">
            <a:spAutoFit/>
          </a:bodyPr>
          <a:lstStyle/>
          <a:p>
            <a:pPr lvl="0"/>
            <a:r>
              <a:rPr lang="en-US" b="1" dirty="0">
                <a:solidFill>
                  <a:schemeClr val="bg1"/>
                </a:solidFill>
                <a:latin typeface="Myriad Pro Bold Condensed" panose="020B0503030403020204" pitchFamily="34" charset="0"/>
                <a:cs typeface="Calibri" panose="020F0502020204030204" pitchFamily="34" charset="0"/>
              </a:rPr>
              <a:t>#takebacktogiveback</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6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TotalTime>
  <Words>872</Words>
  <Application>Microsoft Office PowerPoint</Application>
  <PresentationFormat>Custom</PresentationFormat>
  <Paragraphs>26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Harrington, Heidi 000</dc:creator>
  <cp:lastModifiedBy>Harrington, Heidi 000</cp:lastModifiedBy>
  <cp:revision>44</cp:revision>
  <dcterms:created xsi:type="dcterms:W3CDTF">2020-04-28T10:55:14Z</dcterms:created>
  <dcterms:modified xsi:type="dcterms:W3CDTF">2020-04-29T19:05:24Z</dcterms:modified>
</cp:coreProperties>
</file>